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Libre Baskerville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4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Uber Ride Booking Data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patterns in customer behavior, driver performance, and operational efficiency through 150,000 ride records.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5557" y="507206"/>
            <a:ext cx="6629876" cy="576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Business Recommendations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645557" y="1452443"/>
            <a:ext cx="13339286" cy="1108472"/>
          </a:xfrm>
          <a:prstGeom prst="roundRect">
            <a:avLst>
              <a:gd name="adj" fmla="val 6989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68417" y="1475303"/>
            <a:ext cx="737830" cy="1062752"/>
          </a:xfrm>
          <a:prstGeom prst="roundRect">
            <a:avLst>
              <a:gd name="adj" fmla="val 6782"/>
            </a:avLst>
          </a:prstGeom>
          <a:solidFill>
            <a:srgbClr val="F7EDD4"/>
          </a:solidFill>
          <a:ln/>
        </p:spPr>
      </p:sp>
      <p:sp>
        <p:nvSpPr>
          <p:cNvPr id="5" name="Text 3"/>
          <p:cNvSpPr/>
          <p:nvPr/>
        </p:nvSpPr>
        <p:spPr>
          <a:xfrm>
            <a:off x="895231" y="1833801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590675" y="1659731"/>
            <a:ext cx="2871668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Peak Hour Supply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590675" y="2058591"/>
            <a:ext cx="1218688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Increase driver availability during afternoon and evening when demand and revenue are highest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645557" y="2745343"/>
            <a:ext cx="13339286" cy="1108472"/>
          </a:xfrm>
          <a:prstGeom prst="roundRect">
            <a:avLst>
              <a:gd name="adj" fmla="val 6989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668417" y="2768203"/>
            <a:ext cx="737830" cy="1062752"/>
          </a:xfrm>
          <a:prstGeom prst="roundRect">
            <a:avLst>
              <a:gd name="adj" fmla="val 6782"/>
            </a:avLst>
          </a:prstGeom>
          <a:solidFill>
            <a:srgbClr val="F7EDD4"/>
          </a:solidFill>
          <a:ln/>
        </p:spPr>
      </p:sp>
      <p:sp>
        <p:nvSpPr>
          <p:cNvPr id="10" name="Text 8"/>
          <p:cNvSpPr/>
          <p:nvPr/>
        </p:nvSpPr>
        <p:spPr>
          <a:xfrm>
            <a:off x="895231" y="3126700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1590675" y="2952631"/>
            <a:ext cx="2482810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Grow Customer Base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1590675" y="3351490"/>
            <a:ext cx="1218688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loyalty rewards for existing users and retention-focused offers for new riders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645557" y="4038243"/>
            <a:ext cx="13339286" cy="1108472"/>
          </a:xfrm>
          <a:prstGeom prst="roundRect">
            <a:avLst>
              <a:gd name="adj" fmla="val 6989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68417" y="4061103"/>
            <a:ext cx="737830" cy="1062752"/>
          </a:xfrm>
          <a:prstGeom prst="roundRect">
            <a:avLst>
              <a:gd name="adj" fmla="val 6782"/>
            </a:avLst>
          </a:prstGeom>
          <a:solidFill>
            <a:srgbClr val="F7EDD4"/>
          </a:solidFill>
          <a:ln/>
        </p:spPr>
      </p:sp>
      <p:sp>
        <p:nvSpPr>
          <p:cNvPr id="15" name="Text 13"/>
          <p:cNvSpPr/>
          <p:nvPr/>
        </p:nvSpPr>
        <p:spPr>
          <a:xfrm>
            <a:off x="895231" y="4419600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1590675" y="4245531"/>
            <a:ext cx="2778562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Incentivize Top Drivers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1590675" y="4644390"/>
            <a:ext cx="1218688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Provide recognition, bonuses, or badges to high-rated drivers to maintain service quality</a:t>
            </a:r>
            <a:endParaRPr lang="en-US" sz="1450" dirty="0"/>
          </a:p>
        </p:txBody>
      </p:sp>
      <p:sp>
        <p:nvSpPr>
          <p:cNvPr id="18" name="Shape 16"/>
          <p:cNvSpPr/>
          <p:nvPr/>
        </p:nvSpPr>
        <p:spPr>
          <a:xfrm>
            <a:off x="645557" y="5331143"/>
            <a:ext cx="13339286" cy="1108472"/>
          </a:xfrm>
          <a:prstGeom prst="roundRect">
            <a:avLst>
              <a:gd name="adj" fmla="val 6989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668417" y="5354002"/>
            <a:ext cx="737830" cy="1062752"/>
          </a:xfrm>
          <a:prstGeom prst="roundRect">
            <a:avLst>
              <a:gd name="adj" fmla="val 6782"/>
            </a:avLst>
          </a:prstGeom>
          <a:solidFill>
            <a:srgbClr val="F7EDD4"/>
          </a:solidFill>
          <a:ln/>
        </p:spPr>
      </p:sp>
      <p:sp>
        <p:nvSpPr>
          <p:cNvPr id="20" name="Text 18"/>
          <p:cNvSpPr/>
          <p:nvPr/>
        </p:nvSpPr>
        <p:spPr>
          <a:xfrm>
            <a:off x="895231" y="5712500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150" dirty="0"/>
          </a:p>
        </p:txBody>
      </p:sp>
      <p:sp>
        <p:nvSpPr>
          <p:cNvPr id="21" name="Text 19"/>
          <p:cNvSpPr/>
          <p:nvPr/>
        </p:nvSpPr>
        <p:spPr>
          <a:xfrm>
            <a:off x="1590675" y="5538430"/>
            <a:ext cx="2528530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Reduce Cancellations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1590675" y="5937290"/>
            <a:ext cx="1218688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Improve ride allocation algorithms to minimize last-minute cancellations from both sides</a:t>
            </a:r>
            <a:endParaRPr lang="en-US" sz="1450" dirty="0"/>
          </a:p>
        </p:txBody>
      </p:sp>
      <p:sp>
        <p:nvSpPr>
          <p:cNvPr id="23" name="Shape 21"/>
          <p:cNvSpPr/>
          <p:nvPr/>
        </p:nvSpPr>
        <p:spPr>
          <a:xfrm>
            <a:off x="645557" y="6624042"/>
            <a:ext cx="13339286" cy="1108472"/>
          </a:xfrm>
          <a:prstGeom prst="roundRect">
            <a:avLst>
              <a:gd name="adj" fmla="val 6989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668417" y="6646902"/>
            <a:ext cx="737830" cy="1062752"/>
          </a:xfrm>
          <a:prstGeom prst="roundRect">
            <a:avLst>
              <a:gd name="adj" fmla="val 6782"/>
            </a:avLst>
          </a:prstGeom>
          <a:solidFill>
            <a:srgbClr val="F7EDD4"/>
          </a:solidFill>
          <a:ln/>
        </p:spPr>
      </p:sp>
      <p:sp>
        <p:nvSpPr>
          <p:cNvPr id="25" name="Text 23"/>
          <p:cNvSpPr/>
          <p:nvPr/>
        </p:nvSpPr>
        <p:spPr>
          <a:xfrm>
            <a:off x="895231" y="7005399"/>
            <a:ext cx="276582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1590675" y="6831330"/>
            <a:ext cx="2497336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Plan Seasonal Trends</a:t>
            </a:r>
            <a:endParaRPr lang="en-US" sz="1800" dirty="0"/>
          </a:p>
        </p:txBody>
      </p:sp>
      <p:sp>
        <p:nvSpPr>
          <p:cNvPr id="27" name="Text 25"/>
          <p:cNvSpPr/>
          <p:nvPr/>
        </p:nvSpPr>
        <p:spPr>
          <a:xfrm>
            <a:off x="1590675" y="7230189"/>
            <a:ext cx="1218688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monthly revenue insights to target marketing and resource allocation strategically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94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1520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150K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455420" y="3647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Records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13742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ride data analyzed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261520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897523" y="3647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235893" y="413742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features tracked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261520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339626" y="3647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Vehicle Types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677995" y="413742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Sedan, Mini, Auto, and more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49822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Booking Details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93790" y="55634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Booking ID, Date, Time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00563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Status and Value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44783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Payment Method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49822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Trip Metrics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599521" y="55634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Pickup and Drop Locations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99521" y="600563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Ride Distance and Duration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99521" y="644783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and Driver Ratings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 and performed initial exploration with df.info() and .describe()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22044"/>
            <a:ext cx="6408063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196352"/>
            <a:ext cx="35835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686770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Renamed columns to snake case for better readability and documentation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Replaced null values with "Not Applicable" for successful rides while maintaining data integrity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Python to MySQL and loaded cleaned DataFrame for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97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72978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Vehicle Type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808452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 vehicles lead overall bookings at ₹12M, followed closely by Go Mini at ₹9M, highlighting the dominance of compact and affordable cab types in customer demand.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2872978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Payment Method Breakdown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682883" y="3836789"/>
            <a:ext cx="3161348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UPI is the most preferred payment method with ₹21M in revenue, followed by Cash at ₹12M, highlighting the growing adoption of digital transactions among customers.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342721" y="3836789"/>
            <a:ext cx="30480" cy="2540318"/>
          </a:xfrm>
          <a:prstGeom prst="rect">
            <a:avLst/>
          </a:prstGeom>
          <a:solidFill>
            <a:srgbClr val="B88E23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5708213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Booking Status Distribution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43225" y="1264920"/>
            <a:ext cx="7563326" cy="756332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62213" y="4496753"/>
            <a:ext cx="160615" cy="160615"/>
          </a:xfrm>
          <a:prstGeom prst="roundRect">
            <a:avLst>
              <a:gd name="adj" fmla="val 11386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783788" y="4496753"/>
            <a:ext cx="831056" cy="160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Completed</a:t>
            </a:r>
            <a:endParaRPr lang="en-US" sz="1250" dirty="0"/>
          </a:p>
        </p:txBody>
      </p:sp>
      <p:sp>
        <p:nvSpPr>
          <p:cNvPr id="6" name="Shape 3"/>
          <p:cNvSpPr/>
          <p:nvPr/>
        </p:nvSpPr>
        <p:spPr>
          <a:xfrm>
            <a:off x="562213" y="4809768"/>
            <a:ext cx="160615" cy="160615"/>
          </a:xfrm>
          <a:prstGeom prst="roundRect">
            <a:avLst>
              <a:gd name="adj" fmla="val 11386"/>
            </a:avLst>
          </a:prstGeom>
          <a:solidFill>
            <a:srgbClr val="866719"/>
          </a:solidFill>
          <a:ln/>
        </p:spPr>
      </p:sp>
      <p:sp>
        <p:nvSpPr>
          <p:cNvPr id="7" name="Text 4"/>
          <p:cNvSpPr/>
          <p:nvPr/>
        </p:nvSpPr>
        <p:spPr>
          <a:xfrm>
            <a:off x="783788" y="4809768"/>
            <a:ext cx="1744385" cy="160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Cancelled by Customer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562213" y="5122783"/>
            <a:ext cx="160615" cy="160615"/>
          </a:xfrm>
          <a:prstGeom prst="roundRect">
            <a:avLst>
              <a:gd name="adj" fmla="val 11386"/>
            </a:avLst>
          </a:prstGeom>
          <a:solidFill>
            <a:srgbClr val="CC9D27"/>
          </a:solidFill>
          <a:ln/>
        </p:spPr>
      </p:sp>
      <p:sp>
        <p:nvSpPr>
          <p:cNvPr id="9" name="Text 6"/>
          <p:cNvSpPr/>
          <p:nvPr/>
        </p:nvSpPr>
        <p:spPr>
          <a:xfrm>
            <a:off x="783788" y="5122783"/>
            <a:ext cx="2128957" cy="160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Driver-Related Cancellations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562213" y="5435798"/>
            <a:ext cx="160615" cy="160615"/>
          </a:xfrm>
          <a:prstGeom prst="roundRect">
            <a:avLst>
              <a:gd name="adj" fmla="val 11386"/>
            </a:avLst>
          </a:prstGeom>
          <a:solidFill>
            <a:srgbClr val="E1BE64"/>
          </a:solidFill>
          <a:ln/>
        </p:spPr>
      </p:sp>
      <p:sp>
        <p:nvSpPr>
          <p:cNvPr id="11" name="Text 8"/>
          <p:cNvSpPr/>
          <p:nvPr/>
        </p:nvSpPr>
        <p:spPr>
          <a:xfrm>
            <a:off x="783788" y="5435798"/>
            <a:ext cx="836890" cy="160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Incomplete 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Overall service efficiency shows room for improvement in reducing cancellation rates from both customers and drivers.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3980" y="419457"/>
            <a:ext cx="3425309" cy="369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Peak Demand Patterns</a:t>
            </a:r>
            <a:endParaRPr lang="en-US" sz="2300" dirty="0"/>
          </a:p>
        </p:txBody>
      </p:sp>
      <p:sp>
        <p:nvSpPr>
          <p:cNvPr id="3" name="Shape 1"/>
          <p:cNvSpPr/>
          <p:nvPr/>
        </p:nvSpPr>
        <p:spPr>
          <a:xfrm>
            <a:off x="413980" y="1943933"/>
            <a:ext cx="13802439" cy="15240"/>
          </a:xfrm>
          <a:prstGeom prst="roundRect">
            <a:avLst>
              <a:gd name="adj" fmla="val 325996"/>
            </a:avLst>
          </a:prstGeom>
          <a:solidFill>
            <a:srgbClr val="DDD3BA"/>
          </a:solidFill>
          <a:ln/>
        </p:spPr>
      </p:sp>
      <p:sp>
        <p:nvSpPr>
          <p:cNvPr id="4" name="Shape 2"/>
          <p:cNvSpPr/>
          <p:nvPr/>
        </p:nvSpPr>
        <p:spPr>
          <a:xfrm>
            <a:off x="3122295" y="1589187"/>
            <a:ext cx="15240" cy="354806"/>
          </a:xfrm>
          <a:prstGeom prst="roundRect">
            <a:avLst>
              <a:gd name="adj" fmla="val 325996"/>
            </a:avLst>
          </a:prstGeom>
          <a:solidFill>
            <a:srgbClr val="DDD3BA"/>
          </a:solidFill>
          <a:ln/>
        </p:spPr>
      </p:sp>
      <p:sp>
        <p:nvSpPr>
          <p:cNvPr id="5" name="Shape 3"/>
          <p:cNvSpPr/>
          <p:nvPr/>
        </p:nvSpPr>
        <p:spPr>
          <a:xfrm>
            <a:off x="2996922" y="1810881"/>
            <a:ext cx="266105" cy="266105"/>
          </a:xfrm>
          <a:prstGeom prst="roundRect">
            <a:avLst>
              <a:gd name="adj" fmla="val 186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041213" y="1833027"/>
            <a:ext cx="177403" cy="221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2390775" y="1025723"/>
            <a:ext cx="1478518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Morning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532209" y="1281470"/>
            <a:ext cx="5195768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Moderate demand during commute hours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5912406" y="1943874"/>
            <a:ext cx="15240" cy="354806"/>
          </a:xfrm>
          <a:prstGeom prst="roundRect">
            <a:avLst>
              <a:gd name="adj" fmla="val 325996"/>
            </a:avLst>
          </a:prstGeom>
          <a:solidFill>
            <a:srgbClr val="DDD3BA"/>
          </a:solidFill>
          <a:ln/>
        </p:spPr>
      </p:sp>
      <p:sp>
        <p:nvSpPr>
          <p:cNvPr id="10" name="Shape 8"/>
          <p:cNvSpPr/>
          <p:nvPr/>
        </p:nvSpPr>
        <p:spPr>
          <a:xfrm>
            <a:off x="5787033" y="1810881"/>
            <a:ext cx="266105" cy="266105"/>
          </a:xfrm>
          <a:prstGeom prst="roundRect">
            <a:avLst>
              <a:gd name="adj" fmla="val 186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31324" y="1833027"/>
            <a:ext cx="177403" cy="221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5180886" y="2417088"/>
            <a:ext cx="1478518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Afternoon</a:t>
            </a:r>
            <a:endParaRPr lang="en-US" sz="1150" dirty="0"/>
          </a:p>
        </p:txBody>
      </p:sp>
      <p:sp>
        <p:nvSpPr>
          <p:cNvPr id="13" name="Text 11"/>
          <p:cNvSpPr/>
          <p:nvPr/>
        </p:nvSpPr>
        <p:spPr>
          <a:xfrm>
            <a:off x="3322201" y="2672834"/>
            <a:ext cx="5195887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Peak booking period with highest revenue</a:t>
            </a:r>
            <a:endParaRPr lang="en-US" sz="900" dirty="0"/>
          </a:p>
        </p:txBody>
      </p:sp>
      <p:sp>
        <p:nvSpPr>
          <p:cNvPr id="14" name="Shape 12"/>
          <p:cNvSpPr/>
          <p:nvPr/>
        </p:nvSpPr>
        <p:spPr>
          <a:xfrm>
            <a:off x="8702397" y="1589187"/>
            <a:ext cx="15240" cy="354806"/>
          </a:xfrm>
          <a:prstGeom prst="roundRect">
            <a:avLst>
              <a:gd name="adj" fmla="val 325996"/>
            </a:avLst>
          </a:prstGeom>
          <a:solidFill>
            <a:srgbClr val="DDD3BA"/>
          </a:solidFill>
          <a:ln/>
        </p:spPr>
      </p:sp>
      <p:sp>
        <p:nvSpPr>
          <p:cNvPr id="15" name="Shape 13"/>
          <p:cNvSpPr/>
          <p:nvPr/>
        </p:nvSpPr>
        <p:spPr>
          <a:xfrm>
            <a:off x="8577024" y="1810881"/>
            <a:ext cx="266105" cy="266105"/>
          </a:xfrm>
          <a:prstGeom prst="roundRect">
            <a:avLst>
              <a:gd name="adj" fmla="val 186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621316" y="1833027"/>
            <a:ext cx="177403" cy="221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7970877" y="1025723"/>
            <a:ext cx="1478518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Evening</a:t>
            </a:r>
            <a:endParaRPr lang="en-US" sz="1150" dirty="0"/>
          </a:p>
        </p:txBody>
      </p:sp>
      <p:sp>
        <p:nvSpPr>
          <p:cNvPr id="18" name="Text 16"/>
          <p:cNvSpPr/>
          <p:nvPr/>
        </p:nvSpPr>
        <p:spPr>
          <a:xfrm>
            <a:off x="6112193" y="1281470"/>
            <a:ext cx="5195887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Second peak during return commute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11492508" y="1943874"/>
            <a:ext cx="15240" cy="354806"/>
          </a:xfrm>
          <a:prstGeom prst="roundRect">
            <a:avLst>
              <a:gd name="adj" fmla="val 325996"/>
            </a:avLst>
          </a:prstGeom>
          <a:solidFill>
            <a:srgbClr val="DDD3BA"/>
          </a:solidFill>
          <a:ln/>
        </p:spPr>
      </p:sp>
      <p:sp>
        <p:nvSpPr>
          <p:cNvPr id="20" name="Shape 18"/>
          <p:cNvSpPr/>
          <p:nvPr/>
        </p:nvSpPr>
        <p:spPr>
          <a:xfrm>
            <a:off x="11367135" y="1810881"/>
            <a:ext cx="266105" cy="266105"/>
          </a:xfrm>
          <a:prstGeom prst="roundRect">
            <a:avLst>
              <a:gd name="adj" fmla="val 186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1411426" y="1833027"/>
            <a:ext cx="177403" cy="221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1350" dirty="0"/>
          </a:p>
        </p:txBody>
      </p:sp>
      <p:sp>
        <p:nvSpPr>
          <p:cNvPr id="22" name="Text 20"/>
          <p:cNvSpPr/>
          <p:nvPr/>
        </p:nvSpPr>
        <p:spPr>
          <a:xfrm>
            <a:off x="10760988" y="2417088"/>
            <a:ext cx="1478518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Night</a:t>
            </a:r>
            <a:endParaRPr lang="en-US" sz="1150" dirty="0"/>
          </a:p>
        </p:txBody>
      </p:sp>
      <p:sp>
        <p:nvSpPr>
          <p:cNvPr id="23" name="Text 21"/>
          <p:cNvSpPr/>
          <p:nvPr/>
        </p:nvSpPr>
        <p:spPr>
          <a:xfrm>
            <a:off x="8902303" y="2672834"/>
            <a:ext cx="5195887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Lower demand with reduced bookings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413980" y="3113365"/>
            <a:ext cx="1768673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 5 Pickup Locations</a:t>
            </a:r>
            <a:endParaRPr lang="en-US" sz="1150" dirty="0"/>
          </a:p>
        </p:txBody>
      </p:sp>
      <p:sp>
        <p:nvSpPr>
          <p:cNvPr id="25" name="Text 23"/>
          <p:cNvSpPr/>
          <p:nvPr/>
        </p:nvSpPr>
        <p:spPr>
          <a:xfrm>
            <a:off x="413980" y="3416379"/>
            <a:ext cx="6756916" cy="378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Khandsa, Barakhamba Road, Pataudi Chowk, Subhash Chowk, and Tughlakabad emerge as the busiest pickup zones, enabling data-driven driver allocation and reduced passenger wait times.</a:t>
            </a:r>
            <a:endParaRPr lang="en-US" sz="900" dirty="0"/>
          </a:p>
        </p:txBody>
      </p:sp>
      <p:sp>
        <p:nvSpPr>
          <p:cNvPr id="26" name="Text 24"/>
          <p:cNvSpPr/>
          <p:nvPr/>
        </p:nvSpPr>
        <p:spPr>
          <a:xfrm>
            <a:off x="7467124" y="3113365"/>
            <a:ext cx="1948101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Top-Spending Customers</a:t>
            </a:r>
            <a:endParaRPr lang="en-US" sz="1150" dirty="0"/>
          </a:p>
        </p:txBody>
      </p:sp>
      <p:sp>
        <p:nvSpPr>
          <p:cNvPr id="27" name="Text 25"/>
          <p:cNvSpPr/>
          <p:nvPr/>
        </p:nvSpPr>
        <p:spPr>
          <a:xfrm>
            <a:off x="7467124" y="3416379"/>
            <a:ext cx="6756916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High-value customers highlighted for loyalty and retention strategies.</a:t>
            </a:r>
            <a:endParaRPr lang="en-US" sz="900" dirty="0"/>
          </a:p>
        </p:txBody>
      </p:sp>
      <p:pic>
        <p:nvPicPr>
          <p:cNvPr id="2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48689" y="4034433"/>
            <a:ext cx="5133023" cy="3775710"/>
          </a:xfrm>
          <a:prstGeom prst="rect">
            <a:avLst/>
          </a:prstGeom>
        </p:spPr>
      </p:pic>
      <p:sp>
        <p:nvSpPr>
          <p:cNvPr id="29" name="Text 26"/>
          <p:cNvSpPr/>
          <p:nvPr/>
        </p:nvSpPr>
        <p:spPr>
          <a:xfrm>
            <a:off x="5095265" y="6282173"/>
            <a:ext cx="1542365" cy="19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Khandsa</a:t>
            </a:r>
            <a:endParaRPr lang="en-US" sz="1350" dirty="0"/>
          </a:p>
        </p:txBody>
      </p:sp>
      <p:sp>
        <p:nvSpPr>
          <p:cNvPr id="30" name="Text 27"/>
          <p:cNvSpPr/>
          <p:nvPr/>
        </p:nvSpPr>
        <p:spPr>
          <a:xfrm>
            <a:off x="6949531" y="5288205"/>
            <a:ext cx="1275022" cy="19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Barakhamba Rd</a:t>
            </a:r>
            <a:endParaRPr lang="en-US" sz="1350" dirty="0"/>
          </a:p>
        </p:txBody>
      </p:sp>
      <p:sp>
        <p:nvSpPr>
          <p:cNvPr id="31" name="Text 28"/>
          <p:cNvSpPr/>
          <p:nvPr/>
        </p:nvSpPr>
        <p:spPr>
          <a:xfrm>
            <a:off x="8443912" y="6172065"/>
            <a:ext cx="1151633" cy="385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Pataudi Chowk</a:t>
            </a:r>
            <a:endParaRPr lang="en-US" sz="1350" dirty="0"/>
          </a:p>
        </p:txBody>
      </p:sp>
      <p:sp>
        <p:nvSpPr>
          <p:cNvPr id="32" name="Text 29"/>
          <p:cNvSpPr/>
          <p:nvPr/>
        </p:nvSpPr>
        <p:spPr>
          <a:xfrm>
            <a:off x="7059210" y="6952673"/>
            <a:ext cx="1083084" cy="154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Tughlakabad</a:t>
            </a:r>
            <a:endParaRPr lang="en-US" sz="1050" dirty="0"/>
          </a:p>
        </p:txBody>
      </p:sp>
      <p:sp>
        <p:nvSpPr>
          <p:cNvPr id="33" name="Text 30"/>
          <p:cNvSpPr/>
          <p:nvPr/>
        </p:nvSpPr>
        <p:spPr>
          <a:xfrm>
            <a:off x="5749914" y="4544013"/>
            <a:ext cx="945984" cy="385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Subhash Chowk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829" y="895588"/>
            <a:ext cx="7570827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Driver Performance Insights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7829" y="185725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3332" y="207275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Excellent Drivers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43332" y="252222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4.5+ rating with consistent completed rides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7829" y="327838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3332" y="349388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Good Drivers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43332" y="394335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4.0-4.5 rating with reliable service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7829" y="469951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3332" y="491501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Average Drivers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43332" y="536448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3.5-4.0 rating needing improvement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7829" y="612064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3332" y="633614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Poor Drivers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43332" y="678561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Below 3.5 rating requiring intervention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015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384" y="3419237"/>
            <a:ext cx="6091595" cy="700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Cancellation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4384" y="4679752"/>
            <a:ext cx="404991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Driver Cancellation Reasons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84384" y="5253990"/>
            <a:ext cx="6257449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not responding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4384" y="5690830"/>
            <a:ext cx="6257449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Wrong pickup location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4384" y="6127671"/>
            <a:ext cx="6257449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Long wait time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84384" y="6564511"/>
            <a:ext cx="6257449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Technical issues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6187" y="4679752"/>
            <a:ext cx="453890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Cancellation Reasons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596187" y="5253990"/>
            <a:ext cx="6257449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Driver taking too long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6187" y="5690830"/>
            <a:ext cx="6257449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Found alternative transport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96187" y="6127671"/>
            <a:ext cx="6257449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Changed plans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96187" y="6564511"/>
            <a:ext cx="6257449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Incorrect booking details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84384" y="7253407"/>
            <a:ext cx="13061633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Understanding cancellation patterns helps identify service gaps and improve overall ride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53402"/>
            <a:ext cx="91294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Power BI Dashboard Highlights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42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Overall Insights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33042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view of booking trends and operational metrics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125278" y="3842623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&amp; Fare Analysis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125278" y="4687372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Payment methods and vehicle type profitability breakdown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56884" y="3842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Insights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433304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Behavior patterns, ratings, and cancellation trends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788491" y="3842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Driver Insights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788491" y="433304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Performance categorization and cancellation analysis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2025-11-04T12:50:49Z</dcterms:created>
  <dcterms:modified xsi:type="dcterms:W3CDTF">2025-11-04T12:50:49Z</dcterms:modified>
</cp:coreProperties>
</file>